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7" r:id="rId2"/>
    <p:sldId id="358" r:id="rId3"/>
    <p:sldId id="1229" r:id="rId4"/>
    <p:sldId id="1234" r:id="rId5"/>
    <p:sldId id="1231" r:id="rId6"/>
    <p:sldId id="1232" r:id="rId7"/>
    <p:sldId id="1233" r:id="rId8"/>
    <p:sldId id="1140" r:id="rId9"/>
    <p:sldId id="1228" r:id="rId10"/>
    <p:sldId id="381" r:id="rId11"/>
    <p:sldId id="382" r:id="rId12"/>
    <p:sldId id="379" r:id="rId13"/>
    <p:sldId id="1222" r:id="rId14"/>
    <p:sldId id="1118" r:id="rId15"/>
    <p:sldId id="331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29"/>
            <p14:sldId id="1234"/>
            <p14:sldId id="1231"/>
            <p14:sldId id="1232"/>
            <p14:sldId id="1233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8D5EE-39D2-4A46-911C-1DFA09F47444}" v="1" dt="2024-09-10T07:43:48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E9A8D5EE-39D2-4A46-911C-1DFA09F47444}"/>
    <pc:docChg chg="modSld">
      <pc:chgData name="Mark Fishpool" userId="b7923bd0fa9cf83f" providerId="LiveId" clId="{E9A8D5EE-39D2-4A46-911C-1DFA09F47444}" dt="2024-09-10T07:43:48.866" v="2"/>
      <pc:docMkLst>
        <pc:docMk/>
      </pc:docMkLst>
      <pc:sldChg chg="addSp modSp">
        <pc:chgData name="Mark Fishpool" userId="b7923bd0fa9cf83f" providerId="LiveId" clId="{E9A8D5EE-39D2-4A46-911C-1DFA09F47444}" dt="2024-09-10T07:43:48.866" v="2"/>
        <pc:sldMkLst>
          <pc:docMk/>
          <pc:sldMk cId="1273893523" sldId="1232"/>
        </pc:sldMkLst>
        <pc:spChg chg="mod">
          <ac:chgData name="Mark Fishpool" userId="b7923bd0fa9cf83f" providerId="LiveId" clId="{E9A8D5EE-39D2-4A46-911C-1DFA09F47444}" dt="2024-09-10T07:43:48.866" v="2"/>
          <ac:spMkLst>
            <pc:docMk/>
            <pc:sldMk cId="1273893523" sldId="1232"/>
            <ac:spMk id="10" creationId="{FCC545FA-D8CD-BCAF-D60A-7BF249650D67}"/>
          </ac:spMkLst>
        </pc:spChg>
        <pc:grpChg chg="add mod">
          <ac:chgData name="Mark Fishpool" userId="b7923bd0fa9cf83f" providerId="LiveId" clId="{E9A8D5EE-39D2-4A46-911C-1DFA09F47444}" dt="2024-09-10T07:43:48.866" v="2"/>
          <ac:grpSpMkLst>
            <pc:docMk/>
            <pc:sldMk cId="1273893523" sldId="1232"/>
            <ac:grpSpMk id="8" creationId="{C0AC8E3D-C837-F98B-98E8-D4722B886E67}"/>
          </ac:grpSpMkLst>
        </pc:grpChg>
        <pc:picChg chg="mod">
          <ac:chgData name="Mark Fishpool" userId="b7923bd0fa9cf83f" providerId="LiveId" clId="{E9A8D5EE-39D2-4A46-911C-1DFA09F47444}" dt="2024-09-10T07:43:48.866" v="2"/>
          <ac:picMkLst>
            <pc:docMk/>
            <pc:sldMk cId="1273893523" sldId="1232"/>
            <ac:picMk id="9" creationId="{3AF7A3A2-769B-C61C-A9E3-D086845D7D1B}"/>
          </ac:picMkLst>
        </pc:picChg>
      </pc:sldChg>
      <pc:sldChg chg="modSp mod">
        <pc:chgData name="Mark Fishpool" userId="b7923bd0fa9cf83f" providerId="LiveId" clId="{E9A8D5EE-39D2-4A46-911C-1DFA09F47444}" dt="2024-09-10T07:42:52.365" v="1" actId="2711"/>
        <pc:sldMkLst>
          <pc:docMk/>
          <pc:sldMk cId="4256098348" sldId="1234"/>
        </pc:sldMkLst>
        <pc:spChg chg="mod">
          <ac:chgData name="Mark Fishpool" userId="b7923bd0fa9cf83f" providerId="LiveId" clId="{E9A8D5EE-39D2-4A46-911C-1DFA09F47444}" dt="2024-09-10T07:42:52.365" v="1" actId="2711"/>
          <ac:spMkLst>
            <pc:docMk/>
            <pc:sldMk cId="4256098348" sldId="1234"/>
            <ac:spMk id="3" creationId="{8E3917BF-289D-7FCA-C901-267F6D8AF2A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60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Alignment</a:t>
            </a:r>
            <a:r>
              <a:rPr lang="en-GB" dirty="0"/>
              <a:t> is critical for performance as many processors have specific alignment requirements; accessing misaligned data can impact performance.  This may be particularly important for embedded systems etc. where memory storage vs. process efficiency are considered critical trade-offs.</a:t>
            </a:r>
          </a:p>
          <a:p>
            <a:endParaRPr lang="en-GB" dirty="0"/>
          </a:p>
          <a:p>
            <a:r>
              <a:rPr lang="en-GB" dirty="0"/>
              <a:t>In this example, the compiler could decide to pad 3 bytes after member “a” to ensure that “b” starts at a memory address that is a multiple of its alignment requirement.</a:t>
            </a:r>
          </a:p>
          <a:p>
            <a:endParaRPr lang="en-GB" dirty="0"/>
          </a:p>
          <a:p>
            <a:r>
              <a:rPr lang="en-GB" b="1" dirty="0"/>
              <a:t>Technical note.</a:t>
            </a:r>
          </a:p>
          <a:p>
            <a:endParaRPr lang="en-GB" b="1" dirty="0"/>
          </a:p>
          <a:p>
            <a:r>
              <a:rPr lang="en-GB" b="0" dirty="0"/>
              <a:t>Tight packing of structure can be compiler specific, but typically done in C++ in one of two ways:</a:t>
            </a:r>
          </a:p>
          <a:p>
            <a:pPr marL="228600" indent="-228600">
              <a:buAutoNum type="arabicPeriod"/>
            </a:pPr>
            <a:r>
              <a:rPr lang="en-GB" b="0" dirty="0"/>
              <a:t>Using </a:t>
            </a:r>
            <a:r>
              <a:rPr lang="en-GB" dirty="0"/>
              <a:t>__attribute__((packed)) </a:t>
            </a:r>
            <a:r>
              <a:rPr lang="en-GB" b="0" dirty="0"/>
              <a:t> immediately after struct keyword </a:t>
            </a:r>
          </a:p>
          <a:p>
            <a:pPr marL="228600" indent="-228600">
              <a:buAutoNum type="arabicPeriod"/>
            </a:pPr>
            <a:r>
              <a:rPr lang="en-GB" b="0" dirty="0"/>
              <a:t>Using #pragma pack(push,1) pre-processor directive</a:t>
            </a:r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r>
              <a:rPr lang="en-GB" b="0" dirty="0"/>
              <a:t>Incorrect alignment can cause fatal exceptions at run-time – but again, it’s very architecture-led and implementation specific.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141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8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operator was introduced in C++11.</a:t>
            </a:r>
          </a:p>
          <a:p>
            <a:endParaRPr lang="en-GB" dirty="0"/>
          </a:p>
          <a:p>
            <a:r>
              <a:rPr lang="en-GB" dirty="0"/>
              <a:t>It produces information about the alignment requirement, in bytes, suitable for allocating objects of a given type.</a:t>
            </a:r>
          </a:p>
          <a:p>
            <a:endParaRPr lang="en-GB" dirty="0"/>
          </a:p>
          <a:p>
            <a:r>
              <a:rPr lang="en-GB" b="1" dirty="0"/>
              <a:t>Technical note.</a:t>
            </a:r>
          </a:p>
          <a:p>
            <a:r>
              <a:rPr lang="en-GB" dirty="0"/>
              <a:t>Previous versions used the “__</a:t>
            </a:r>
            <a:r>
              <a:rPr lang="en-GB" dirty="0" err="1"/>
              <a:t>alignof</a:t>
            </a:r>
            <a:r>
              <a:rPr lang="en-GB" dirty="0"/>
              <a:t>” operator but it wasn’t standardized.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Compare and contrast.</a:t>
            </a:r>
          </a:p>
          <a:p>
            <a:endParaRPr lang="en-GB" dirty="0"/>
          </a:p>
          <a:p>
            <a:r>
              <a:rPr lang="en-GB" dirty="0"/>
              <a:t>Remembering that the total size of a structure is determined by the sum of all its members INCLUDING padding.</a:t>
            </a:r>
          </a:p>
          <a:p>
            <a:endParaRPr lang="en-GB" dirty="0"/>
          </a:p>
          <a:p>
            <a:r>
              <a:rPr lang="en-GB" dirty="0"/>
              <a:t>What conclusion can be drawn from the output?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40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Alignment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Alignment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8: </a:t>
            </a:r>
            <a:br>
              <a:rPr lang="en-GB" sz="4800" dirty="0"/>
            </a:br>
            <a:r>
              <a:rPr lang="en-GB" sz="4800" i="1" dirty="0"/>
              <a:t>C++ Alignment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8270" y="2223109"/>
            <a:ext cx="5748946" cy="3340805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Alignment of data types is important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It affects data storage and impacts performance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The “</a:t>
            </a:r>
            <a:r>
              <a:rPr lang="en-US" b="1" dirty="0" err="1"/>
              <a:t>alignof</a:t>
            </a:r>
            <a:r>
              <a:rPr lang="en-US" b="1" dirty="0"/>
              <a:t>” operator is a standardized operator for discovering the alignment requirement of a data type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Alignment requirements, padding, and packing options are both platform and implementation specific.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It’s trade-off:  storage of data in memory vs. performance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Must be able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describe the importance of alignment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Should be able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describe and manipulate alignment via padding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Could be able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identify the use or absence of padding in memory when exploring a structure.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Alignment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Array/Struct layout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Alignment and Padding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alignof</a:t>
            </a:r>
            <a:r>
              <a:rPr lang="en-GB" sz="1100" dirty="0"/>
              <a:t>() Operator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Definition order affects padding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#9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Alignment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Alignment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the importance of alignment</a:t>
            </a:r>
          </a:p>
          <a:p>
            <a:pPr lvl="1"/>
            <a:r>
              <a:rPr lang="en-US" sz="1100" dirty="0"/>
              <a:t>Should be able to describe and manipulate alignment via padding</a:t>
            </a:r>
          </a:p>
          <a:p>
            <a:pPr lvl="1"/>
            <a:r>
              <a:rPr lang="en-US" sz="1100" dirty="0"/>
              <a:t>Could be able to identify the use or absence of padding in memory when exploring a structure.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3C6A5-EEC9-8D8E-A7BE-280C6A5F3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Array / Struct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85E37-43C2-7452-AC5B-7E1077247D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6383" y="483325"/>
            <a:ext cx="7366000" cy="500307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Arrays and structs are guaranteed to be laid out in contiguous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where they contain </a:t>
            </a:r>
            <a:r>
              <a:rPr lang="en-US" b="1" dirty="0">
                <a:latin typeface="+mn-lt"/>
              </a:rPr>
              <a:t>only 8-bit</a:t>
            </a:r>
            <a:r>
              <a:rPr lang="en-US" dirty="0">
                <a:latin typeface="+mn-lt"/>
              </a:rPr>
              <a:t> types:</a:t>
            </a:r>
          </a:p>
          <a:p>
            <a:pPr marL="534988" indent="-260350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The compiler does not usually pad to align with even-byte boundaries. </a:t>
            </a:r>
          </a:p>
          <a:p>
            <a:pPr marL="534988" indent="-260350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Both structs and arrays can therefore have odd-byte boundaries. </a:t>
            </a:r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0C498-E8C0-D4ED-3C96-97C90C5CB29B}"/>
              </a:ext>
            </a:extLst>
          </p:cNvPr>
          <p:cNvSpPr txBox="1"/>
          <p:nvPr/>
        </p:nvSpPr>
        <p:spPr>
          <a:xfrm>
            <a:off x="4558782" y="2708871"/>
            <a:ext cx="6897344" cy="153240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all_chars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a,b,c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all_chars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arr_of_3chars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];    </a:t>
            </a:r>
          </a:p>
          <a:p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all_chars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Size: "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all_chars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arr_of_3chars Size:"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(arr_of_3chars)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4D004-AB26-65FC-251A-217ED0F01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270887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1DA25-C8F1-C7C6-F588-D15850D58FCD}"/>
              </a:ext>
            </a:extLst>
          </p:cNvPr>
          <p:cNvSpPr txBox="1"/>
          <p:nvPr/>
        </p:nvSpPr>
        <p:spPr>
          <a:xfrm>
            <a:off x="4558782" y="4404825"/>
            <a:ext cx="6897344" cy="677390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all_chars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Size: 3 arr_of_3chars Size: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9</a:t>
            </a:r>
            <a:endParaRPr lang="en-GB"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46E392CF-1CF7-2529-8E3E-89A6BB35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4404825"/>
            <a:ext cx="383448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8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86809D-A68F-0411-9D34-BD090F0E33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Alignment And Padding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917BF-289D-7FCA-C901-267F6D8AF2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8316" y="513961"/>
            <a:ext cx="7148900" cy="5912965"/>
          </a:xfrm>
        </p:spPr>
        <p:txBody>
          <a:bodyPr/>
          <a:lstStyle/>
          <a:p>
            <a:r>
              <a:rPr lang="en-GB" dirty="0"/>
              <a:t>Every object type in C++ has a property called its “</a:t>
            </a:r>
            <a:r>
              <a:rPr lang="en-GB" b="1" dirty="0"/>
              <a:t>alignment requirement</a:t>
            </a:r>
            <a:r>
              <a:rPr lang="en-GB" dirty="0"/>
              <a:t>”.</a:t>
            </a:r>
          </a:p>
          <a:p>
            <a:endParaRPr lang="en-GB" dirty="0"/>
          </a:p>
          <a:p>
            <a:r>
              <a:rPr lang="en-GB" dirty="0"/>
              <a:t>Simply put, this is a positive integer value (type </a:t>
            </a:r>
            <a:r>
              <a:rPr lang="en-GB" b="1" dirty="0">
                <a:latin typeface="Consolas" panose="020B0609020204030204" pitchFamily="49" charset="0"/>
              </a:rPr>
              <a:t>std::</a:t>
            </a:r>
            <a:r>
              <a:rPr lang="en-GB" b="1" dirty="0" err="1">
                <a:latin typeface="Consolas" panose="020B0609020204030204" pitchFamily="49" charset="0"/>
              </a:rPr>
              <a:t>size_t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dirty="0"/>
              <a:t>and a power of 2) which represents the number of bytes between </a:t>
            </a:r>
            <a:r>
              <a:rPr lang="en-GB" b="1" dirty="0"/>
              <a:t>successive memory addresses </a:t>
            </a:r>
            <a:r>
              <a:rPr lang="en-GB" dirty="0"/>
              <a:t>at which objects of this type can be allocated.</a:t>
            </a:r>
          </a:p>
          <a:p>
            <a:endParaRPr lang="en-GB" b="1" dirty="0"/>
          </a:p>
          <a:p>
            <a:r>
              <a:rPr lang="en-GB" b="1" dirty="0"/>
              <a:t>Padding</a:t>
            </a:r>
            <a:r>
              <a:rPr lang="en-GB" dirty="0"/>
              <a:t> refers to additional bytes that are </a:t>
            </a:r>
            <a:r>
              <a:rPr lang="en-GB" i="1" dirty="0"/>
              <a:t>inserted</a:t>
            </a:r>
            <a:r>
              <a:rPr lang="en-GB" dirty="0"/>
              <a:t> between members of a structure to ensure that each member is correctly aligned in memory.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Pack is a term which describes the removal of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reduces structure size but may impact performance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8188C-8415-1D05-6BE9-06893D6972D6}"/>
              </a:ext>
            </a:extLst>
          </p:cNvPr>
          <p:cNvSpPr txBox="1"/>
          <p:nvPr/>
        </p:nvSpPr>
        <p:spPr>
          <a:xfrm>
            <a:off x="4658316" y="3784938"/>
            <a:ext cx="6771683" cy="116955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ExampleStruct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a;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// Size: 1, Alignment: 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b;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// Size: 4, Alignment: 4 (typical on many systems)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c;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// Size: 8, Alignment: 8 (typical on many systems)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4BA71-16D4-723E-3A51-7AB6B9030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318" y="3784938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9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D529C2-E5DA-DDC5-7405-65E9FA721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Alignment and Padding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1167C-4622-6046-94AC-9D9B2E44FC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2" y="4219303"/>
            <a:ext cx="7427094" cy="15341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x86 Recipe is not padded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x64 Recipe is padded by 4-bytes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CC42F-5D21-4C75-C3EE-AF4F80F57F6F}"/>
              </a:ext>
            </a:extLst>
          </p:cNvPr>
          <p:cNvSpPr txBox="1"/>
          <p:nvPr/>
        </p:nvSpPr>
        <p:spPr>
          <a:xfrm>
            <a:off x="4558782" y="396745"/>
            <a:ext cx="6897344" cy="2019884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 size:"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::name)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"ingredients size:"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beans_g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"Recipe size:"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(Recipe)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"Recipe Padding:"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(Recipe)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::name)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beans_g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0B5FF-6D94-1C3F-36EF-B6125C74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9674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42BFC-EA94-DCB0-9C98-8D3A95F6C758}"/>
              </a:ext>
            </a:extLst>
          </p:cNvPr>
          <p:cNvSpPr txBox="1"/>
          <p:nvPr/>
        </p:nvSpPr>
        <p:spPr>
          <a:xfrm>
            <a:off x="4558782" y="2608085"/>
            <a:ext cx="6897344" cy="107564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 size: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ingredients size: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Recipe size: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56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Recipe Padding: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48FD490-EBCF-E2F6-3737-BE03BDA6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2608085"/>
            <a:ext cx="383448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90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95636-636C-56FB-3C30-B9980EB8D7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alignof</a:t>
            </a:r>
            <a:r>
              <a:rPr lang="en-GB" cap="none" dirty="0"/>
              <a:t>()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B2E67-C5E7-171B-E233-FAD7E63A57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1662" y="5011651"/>
            <a:ext cx="6714464" cy="1425226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+mn-lt"/>
              </a:rPr>
              <a:t>Compile-time operator - gives byte-boundaries</a:t>
            </a:r>
            <a:endParaRPr lang="en-GB" b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3D9EF-D028-D604-8607-003940E08C96}"/>
              </a:ext>
            </a:extLst>
          </p:cNvPr>
          <p:cNvSpPr txBox="1"/>
          <p:nvPr/>
        </p:nvSpPr>
        <p:spPr>
          <a:xfrm>
            <a:off x="4741662" y="396745"/>
            <a:ext cx="6714464" cy="2019884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"int8_t  Alignment: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alignof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"int16_t Alignment: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alignof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"int32_t Alignment: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alignof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"int64_t Alignment: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alignof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  Alignment: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alignof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(string)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Size: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(string)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A1554-DB93-E3A0-A11D-F18F764C6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9674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214CE-C471-53F9-1E4B-7DD515E84E00}"/>
              </a:ext>
            </a:extLst>
          </p:cNvPr>
          <p:cNvSpPr txBox="1"/>
          <p:nvPr/>
        </p:nvSpPr>
        <p:spPr>
          <a:xfrm>
            <a:off x="4741662" y="2608085"/>
            <a:ext cx="6714464" cy="217292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  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Size: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MSVC x32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  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Size: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MSVC x64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  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Size: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GB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gcc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x64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string  Alignment: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Size: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clang x64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D9A8817-BE49-44D7-E954-6D788D86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2608085"/>
            <a:ext cx="383448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AC8E3D-C837-F98B-98E8-D4722B886E67}"/>
              </a:ext>
            </a:extLst>
          </p:cNvPr>
          <p:cNvGrpSpPr/>
          <p:nvPr/>
        </p:nvGrpSpPr>
        <p:grpSpPr>
          <a:xfrm>
            <a:off x="4783138" y="5634032"/>
            <a:ext cx="868361" cy="460412"/>
            <a:chOff x="11183938" y="1821377"/>
            <a:chExt cx="868361" cy="4604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AF7A3A2-769B-C61C-A9E3-D086845D7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C545FA-D8CD-BCAF-D60A-7BF249650D67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89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96C37D-29D6-8709-2FCF-BE56F9D141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Definition Order Affects Padding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4701-75C6-99EC-5879-D03DBADC72D8}"/>
              </a:ext>
            </a:extLst>
          </p:cNvPr>
          <p:cNvSpPr txBox="1"/>
          <p:nvPr/>
        </p:nvSpPr>
        <p:spPr>
          <a:xfrm>
            <a:off x="4558782" y="396745"/>
            <a:ext cx="6897344" cy="3495986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mixedInts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{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c2;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orderedInts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c2; };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ordered_15B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s;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c; };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noOfBytes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int64_t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int16_t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int8_t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mixedInts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Padding:"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mixedInts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noOfBytes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orderedInts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Padding:"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orderedInts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noOfBytes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"ordered_15B Padding:"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(ordered_15B)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noOfBytes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B29B3-56C7-B5E2-A592-859FAFAA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9674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1138C-1784-1296-AAD3-B03793BBF6ED}"/>
              </a:ext>
            </a:extLst>
          </p:cNvPr>
          <p:cNvSpPr txBox="1"/>
          <p:nvPr/>
        </p:nvSpPr>
        <p:spPr>
          <a:xfrm>
            <a:off x="4558782" y="4110558"/>
            <a:ext cx="6897344" cy="107564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mixedInts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Size: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Padding: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orderedInts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Size: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Padding: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ordered_15B Size: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Padding: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498FB0A1-5F30-4B65-558E-00EE631D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4110558"/>
            <a:ext cx="383448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5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Alignment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Alignment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14447</TotalTime>
  <Words>1361</Words>
  <Application>Microsoft Office PowerPoint</Application>
  <PresentationFormat>Widescreen</PresentationFormat>
  <Paragraphs>173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Segoe UI</vt:lpstr>
      <vt:lpstr>Wingdings</vt:lpstr>
      <vt:lpstr>Office Theme</vt:lpstr>
      <vt:lpstr>Advanced C++ Internals: Chapter 8:  C++ Alignment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#9</vt:lpstr>
      <vt:lpstr>C++ Internals Lab #10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1163</cp:revision>
  <cp:lastPrinted>2019-07-11T13:24:49Z</cp:lastPrinted>
  <dcterms:created xsi:type="dcterms:W3CDTF">2019-07-10T13:11:53Z</dcterms:created>
  <dcterms:modified xsi:type="dcterms:W3CDTF">2024-09-10T07:43:59Z</dcterms:modified>
  <cp:category/>
</cp:coreProperties>
</file>